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82" r:id="rId5"/>
    <p:sldId id="258" r:id="rId6"/>
    <p:sldId id="259" r:id="rId7"/>
    <p:sldId id="262" r:id="rId8"/>
    <p:sldId id="260" r:id="rId9"/>
    <p:sldId id="271" r:id="rId10"/>
    <p:sldId id="272" r:id="rId11"/>
    <p:sldId id="273" r:id="rId12"/>
    <p:sldId id="274" r:id="rId13"/>
    <p:sldId id="275" r:id="rId14"/>
    <p:sldId id="276" r:id="rId15"/>
    <p:sldId id="277" r:id="rId16"/>
    <p:sldId id="278" r:id="rId17"/>
    <p:sldId id="279" r:id="rId18"/>
    <p:sldId id="281" r:id="rId19"/>
    <p:sldId id="26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85" d="100"/>
          <a:sy n="85" d="100"/>
        </p:scale>
        <p:origin x="54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3A1C593-65D0-4073-BCC9-577B9352EA97}" type="datetimeFigureOut">
              <a:rPr lang="en-US" smtClean="0"/>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B618960-8005-486C-9A75-10CB2AAC16F9}" type="slidenum">
              <a:rPr lang="en-US" smtClean="0"/>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474346"/>
            <a:ext cx="10058400" cy="2954654"/>
          </a:xfrm>
        </p:spPr>
        <p:txBody>
          <a:bodyPr>
            <a:noAutofit/>
          </a:bodyPr>
          <a:lstStyle/>
          <a:p>
            <a:r>
              <a:rPr lang="en-IN" altLang="en-US" sz="5000" b="1" dirty="0">
                <a:latin typeface="Times New Roman" panose="02020603050405020304" pitchFamily="18" charset="0"/>
                <a:cs typeface="Times New Roman" panose="02020603050405020304" pitchFamily="18" charset="0"/>
              </a:rPr>
              <a:t>IMAGE-BASED PLANT DISEASE DETECTION USING </a:t>
            </a:r>
            <a:br>
              <a:rPr lang="en-IN" altLang="en-US" sz="5000" b="1" dirty="0">
                <a:latin typeface="Times New Roman" panose="02020603050405020304" pitchFamily="18" charset="0"/>
                <a:cs typeface="Times New Roman" panose="02020603050405020304" pitchFamily="18" charset="0"/>
              </a:rPr>
            </a:br>
            <a:r>
              <a:rPr lang="en-IN" altLang="en-US" sz="5000" b="1" dirty="0">
                <a:latin typeface="Times New Roman" panose="02020603050405020304" pitchFamily="18" charset="0"/>
                <a:cs typeface="Times New Roman" panose="02020603050405020304" pitchFamily="18" charset="0"/>
              </a:rPr>
              <a:t>DEEP LEARNING</a:t>
            </a:r>
            <a:endParaRPr lang="en-IN" altLang="en-US" sz="5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097280" y="3429001"/>
            <a:ext cx="10697210" cy="2954654"/>
          </a:xfrm>
        </p:spPr>
        <p:txBody>
          <a:bodyPr>
            <a:noAutofit/>
          </a:bodyPr>
          <a:lstStyle/>
          <a:p>
            <a:pPr algn="l"/>
            <a:endParaRPr lang="en-IN" altLang="en-US" sz="2000" b="1" dirty="0">
              <a:latin typeface="Times New Roman" panose="02020603050405020304" pitchFamily="18" charset="0"/>
              <a:cs typeface="Times New Roman" panose="02020603050405020304" pitchFamily="18" charset="0"/>
            </a:endParaRPr>
          </a:p>
          <a:p>
            <a:pPr algn="ctr"/>
            <a:r>
              <a:rPr lang="en-IN" altLang="en-US" sz="3000" b="1" dirty="0">
                <a:solidFill>
                  <a:schemeClr val="tx1"/>
                </a:solidFill>
                <a:latin typeface="Times New Roman" panose="02020603050405020304" pitchFamily="18" charset="0"/>
                <a:cs typeface="Times New Roman" panose="02020603050405020304" pitchFamily="18" charset="0"/>
              </a:rPr>
              <a:t>PROJECT GUIDE:-</a:t>
            </a:r>
            <a:r>
              <a:rPr lang="en-IN" altLang="en-US" sz="2000" b="1" dirty="0" err="1">
                <a:solidFill>
                  <a:schemeClr val="tx1"/>
                </a:solidFill>
                <a:latin typeface="Times New Roman" panose="02020603050405020304" pitchFamily="18" charset="0"/>
                <a:cs typeface="Times New Roman" panose="02020603050405020304" pitchFamily="18" charset="0"/>
              </a:rPr>
              <a:t>MR.Naga</a:t>
            </a:r>
            <a:r>
              <a:rPr lang="en-IN" altLang="en-US" sz="2000" b="1" dirty="0">
                <a:solidFill>
                  <a:schemeClr val="tx1"/>
                </a:solidFill>
                <a:latin typeface="Times New Roman" panose="02020603050405020304" pitchFamily="18" charset="0"/>
                <a:cs typeface="Times New Roman" panose="02020603050405020304" pitchFamily="18" charset="0"/>
              </a:rPr>
              <a:t> Sudheer </a:t>
            </a:r>
            <a:r>
              <a:rPr lang="en-IN" altLang="en-US" sz="2000" b="1" dirty="0" err="1">
                <a:solidFill>
                  <a:schemeClr val="tx1"/>
                </a:solidFill>
                <a:latin typeface="Times New Roman" panose="02020603050405020304" pitchFamily="18" charset="0"/>
                <a:cs typeface="Times New Roman" panose="02020603050405020304" pitchFamily="18" charset="0"/>
              </a:rPr>
              <a:t>bandlamudi</a:t>
            </a:r>
            <a:endParaRPr lang="en-IN" altLang="en-US" sz="2000" b="1" dirty="0">
              <a:solidFill>
                <a:schemeClr val="tx1"/>
              </a:solidFill>
              <a:latin typeface="Times New Roman" panose="02020603050405020304" pitchFamily="18" charset="0"/>
              <a:cs typeface="Times New Roman" panose="02020603050405020304" pitchFamily="18" charset="0"/>
            </a:endParaRPr>
          </a:p>
          <a:p>
            <a:pPr algn="ctr"/>
            <a:r>
              <a:rPr lang="en-IN" altLang="en-US" sz="2000" b="1" dirty="0">
                <a:solidFill>
                  <a:schemeClr val="tx1"/>
                </a:solidFill>
                <a:latin typeface="Times New Roman" panose="02020603050405020304" pitchFamily="18" charset="0"/>
                <a:cs typeface="Times New Roman" panose="02020603050405020304" pitchFamily="18" charset="0"/>
              </a:rPr>
              <a:t>Done By</a:t>
            </a:r>
            <a:endParaRPr lang="en-IN" altLang="en-US" sz="2000" b="1" dirty="0">
              <a:solidFill>
                <a:schemeClr val="tx1"/>
              </a:solidFill>
              <a:latin typeface="Times New Roman" panose="02020603050405020304" pitchFamily="18" charset="0"/>
              <a:cs typeface="Times New Roman" panose="02020603050405020304" pitchFamily="18" charset="0"/>
            </a:endParaRPr>
          </a:p>
          <a:p>
            <a:pPr algn="ctr"/>
            <a:r>
              <a:rPr lang="en-IN" altLang="en-US" sz="2000" b="1" dirty="0">
                <a:solidFill>
                  <a:schemeClr val="tx1"/>
                </a:solidFill>
                <a:latin typeface="Times New Roman" panose="02020603050405020304" pitchFamily="18" charset="0"/>
                <a:cs typeface="Times New Roman" panose="02020603050405020304" pitchFamily="18" charset="0"/>
              </a:rPr>
              <a:t>191FA07051-A.RAZAK</a:t>
            </a:r>
            <a:endParaRPr lang="en-IN" altLang="en-US" sz="2000" b="1" dirty="0">
              <a:solidFill>
                <a:schemeClr val="tx1"/>
              </a:solidFill>
              <a:latin typeface="Times New Roman" panose="02020603050405020304" pitchFamily="18" charset="0"/>
              <a:cs typeface="Times New Roman" panose="02020603050405020304" pitchFamily="18" charset="0"/>
            </a:endParaRPr>
          </a:p>
          <a:p>
            <a:pPr algn="ctr"/>
            <a:r>
              <a:rPr lang="en-IN" altLang="en-US" sz="2000" b="1" dirty="0">
                <a:solidFill>
                  <a:schemeClr val="tx1"/>
                </a:solidFill>
                <a:latin typeface="Times New Roman" panose="02020603050405020304" pitchFamily="18" charset="0"/>
                <a:cs typeface="Times New Roman" panose="02020603050405020304" pitchFamily="18" charset="0"/>
              </a:rPr>
              <a:t>191FA07135-N.SWAROOP</a:t>
            </a:r>
            <a:endParaRPr lang="en-IN" altLang="en-US" sz="20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sym typeface="+mn-ea"/>
              </a:rPr>
              <a:t>Convolutional Neural Network</a:t>
            </a:r>
            <a:endParaRPr lang="en-US" dirty="0">
              <a:latin typeface="Times New Roman" panose="02020603050405020304" pitchFamily="18" charset="0"/>
              <a:cs typeface="Times New Roman" panose="02020603050405020304" pitchFamily="18" charset="0"/>
            </a:endParaRPr>
          </a:p>
        </p:txBody>
      </p:sp>
      <p:pic>
        <p:nvPicPr>
          <p:cNvPr id="4" name="Google Shape;129;p18"/>
          <p:cNvPicPr preferRelativeResize="0">
            <a:picLocks noGrp="1" noChangeAspect="1"/>
          </p:cNvPicPr>
          <p:nvPr>
            <p:ph idx="1"/>
          </p:nvPr>
        </p:nvPicPr>
        <p:blipFill>
          <a:blip r:embed="rId1"/>
          <a:stretch>
            <a:fillRect/>
          </a:stretch>
        </p:blipFill>
        <p:spPr>
          <a:xfrm>
            <a:off x="1642110" y="2445385"/>
            <a:ext cx="8804910" cy="30759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92100"/>
          </a:xfrm>
        </p:spPr>
        <p:txBody>
          <a:bodyPr>
            <a:normAutofit fontScale="90000"/>
          </a:bodyPr>
          <a:lstStyle/>
          <a:p>
            <a:endParaRPr lang="en-US"/>
          </a:p>
        </p:txBody>
      </p:sp>
      <p:pic>
        <p:nvPicPr>
          <p:cNvPr id="4" name="Content Placeholder 3"/>
          <p:cNvPicPr>
            <a:picLocks noGrp="1" noChangeAspect="1"/>
          </p:cNvPicPr>
          <p:nvPr>
            <p:ph idx="1"/>
          </p:nvPr>
        </p:nvPicPr>
        <p:blipFill>
          <a:blip r:embed="rId1"/>
          <a:stretch>
            <a:fillRect/>
          </a:stretch>
        </p:blipFill>
        <p:spPr>
          <a:xfrm>
            <a:off x="4222115" y="365125"/>
            <a:ext cx="3545840" cy="59982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latin typeface="Times New Roman" panose="02020603050405020304" pitchFamily="18" charset="0"/>
                <a:cs typeface="Times New Roman" panose="02020603050405020304" pitchFamily="18" charset="0"/>
              </a:rPr>
              <a:t>Datasets</a:t>
            </a:r>
            <a:endParaRPr lang="en-IN" altLang="en-US"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nvPr>
        </p:nvGraphicFramePr>
        <p:xfrm>
          <a:off x="1096963" y="1846263"/>
          <a:ext cx="10058400" cy="3528391"/>
        </p:xfrm>
        <a:graphic>
          <a:graphicData uri="http://schemas.openxmlformats.org/drawingml/2006/table">
            <a:tbl>
              <a:tblPr firstRow="1" bandRow="1">
                <a:tableStyleId>{5C22544A-7EE6-4342-B048-85BDC9FD1C3A}</a:tableStyleId>
              </a:tblPr>
              <a:tblGrid>
                <a:gridCol w="3352800"/>
                <a:gridCol w="3352800"/>
                <a:gridCol w="3352800"/>
              </a:tblGrid>
              <a:tr h="780744">
                <a:tc>
                  <a:txBody>
                    <a:bodyPr/>
                    <a:lstStyle/>
                    <a:p>
                      <a:pPr fontAlgn="ctr"/>
                      <a:endParaRPr lang="en-US" b="1" dirty="0">
                        <a:effectLst/>
                      </a:endParaRPr>
                    </a:p>
                  </a:txBody>
                  <a:tcPr marL="87464" marR="87464" anchor="ctr"/>
                </a:tc>
                <a:tc>
                  <a:txBody>
                    <a:bodyPr/>
                    <a:lstStyle/>
                    <a:p>
                      <a:pPr fontAlgn="ctr"/>
                      <a:r>
                        <a:rPr lang="en-US" b="0">
                          <a:effectLst/>
                        </a:rPr>
                        <a:t>Training Data</a:t>
                      </a:r>
                      <a:endParaRPr lang="en-US" b="0">
                        <a:effectLst/>
                      </a:endParaRPr>
                    </a:p>
                  </a:txBody>
                  <a:tcPr marL="87464" marR="87464" anchor="ctr"/>
                </a:tc>
                <a:tc>
                  <a:txBody>
                    <a:bodyPr/>
                    <a:lstStyle/>
                    <a:p>
                      <a:pPr fontAlgn="ctr"/>
                      <a:r>
                        <a:rPr lang="en-US" b="0">
                          <a:effectLst/>
                        </a:rPr>
                        <a:t>Validation Data</a:t>
                      </a:r>
                      <a:endParaRPr lang="en-US" b="0">
                        <a:effectLst/>
                      </a:endParaRPr>
                    </a:p>
                  </a:txBody>
                  <a:tcPr marL="87464" marR="87464" anchor="ctr"/>
                </a:tc>
              </a:tr>
              <a:tr h="780744">
                <a:tc>
                  <a:txBody>
                    <a:bodyPr/>
                    <a:lstStyle/>
                    <a:p>
                      <a:pPr fontAlgn="ctr"/>
                      <a:r>
                        <a:rPr lang="en-US" b="0">
                          <a:effectLst/>
                        </a:rPr>
                        <a:t>No. of Fresh </a:t>
                      </a:r>
                      <a:r>
                        <a:rPr lang="en-IN" altLang="en-US" b="0">
                          <a:effectLst/>
                        </a:rPr>
                        <a:t>Tomato</a:t>
                      </a:r>
                      <a:r>
                        <a:rPr lang="en-US" b="0">
                          <a:effectLst/>
                        </a:rPr>
                        <a:t> Leaf Images</a:t>
                      </a:r>
                      <a:endParaRPr lang="en-US" b="0">
                        <a:effectLst/>
                      </a:endParaRPr>
                    </a:p>
                  </a:txBody>
                  <a:tcPr marL="87464" marR="87464" anchor="ctr"/>
                </a:tc>
                <a:tc>
                  <a:txBody>
                    <a:bodyPr/>
                    <a:lstStyle/>
                    <a:p>
                      <a:pPr fontAlgn="ctr"/>
                      <a:r>
                        <a:rPr lang="en-US" b="1" dirty="0">
                          <a:effectLst/>
                        </a:rPr>
                        <a:t>427</a:t>
                      </a:r>
                      <a:endParaRPr lang="en-US" b="0" dirty="0">
                        <a:effectLst/>
                      </a:endParaRPr>
                    </a:p>
                  </a:txBody>
                  <a:tcPr marL="87464" marR="87464" anchor="ctr"/>
                </a:tc>
                <a:tc>
                  <a:txBody>
                    <a:bodyPr/>
                    <a:lstStyle/>
                    <a:p>
                      <a:pPr fontAlgn="ctr"/>
                      <a:r>
                        <a:rPr lang="en-US" b="1">
                          <a:effectLst/>
                        </a:rPr>
                        <a:t>80</a:t>
                      </a:r>
                      <a:endParaRPr lang="en-US" b="0">
                        <a:effectLst/>
                      </a:endParaRPr>
                    </a:p>
                  </a:txBody>
                  <a:tcPr marL="87464" marR="87464" anchor="ctr"/>
                </a:tc>
              </a:tr>
              <a:tr h="780744">
                <a:tc>
                  <a:txBody>
                    <a:bodyPr/>
                    <a:lstStyle/>
                    <a:p>
                      <a:pPr fontAlgn="ctr"/>
                      <a:r>
                        <a:rPr lang="en-US" b="0">
                          <a:effectLst/>
                        </a:rPr>
                        <a:t>No. of Diseased </a:t>
                      </a:r>
                      <a:r>
                        <a:rPr lang="en-IN" altLang="en-US" b="0">
                          <a:effectLst/>
                        </a:rPr>
                        <a:t>Tomato</a:t>
                      </a:r>
                      <a:r>
                        <a:rPr lang="en-US" b="0">
                          <a:effectLst/>
                        </a:rPr>
                        <a:t> Leaf Images</a:t>
                      </a:r>
                      <a:endParaRPr lang="en-US" b="0">
                        <a:effectLst/>
                      </a:endParaRPr>
                    </a:p>
                  </a:txBody>
                  <a:tcPr marL="87464" marR="87464" anchor="ctr"/>
                </a:tc>
                <a:tc>
                  <a:txBody>
                    <a:bodyPr/>
                    <a:lstStyle/>
                    <a:p>
                      <a:pPr fontAlgn="ctr"/>
                      <a:r>
                        <a:rPr lang="en-US" b="1">
                          <a:effectLst/>
                        </a:rPr>
                        <a:t>288</a:t>
                      </a:r>
                      <a:endParaRPr lang="en-US" b="0">
                        <a:effectLst/>
                      </a:endParaRPr>
                    </a:p>
                  </a:txBody>
                  <a:tcPr marL="87464" marR="87464" anchor="ctr"/>
                </a:tc>
                <a:tc>
                  <a:txBody>
                    <a:bodyPr/>
                    <a:lstStyle/>
                    <a:p>
                      <a:pPr fontAlgn="ctr"/>
                      <a:r>
                        <a:rPr lang="en-US" b="1">
                          <a:effectLst/>
                        </a:rPr>
                        <a:t>55</a:t>
                      </a:r>
                      <a:endParaRPr lang="en-US" b="0">
                        <a:effectLst/>
                      </a:endParaRPr>
                    </a:p>
                  </a:txBody>
                  <a:tcPr marL="87464" marR="87464" anchor="ctr"/>
                </a:tc>
              </a:tr>
              <a:tr h="1186159">
                <a:tc>
                  <a:txBody>
                    <a:bodyPr/>
                    <a:lstStyle/>
                    <a:p>
                      <a:pPr fontAlgn="ctr"/>
                      <a:r>
                        <a:rPr lang="en-US" b="0">
                          <a:effectLst/>
                        </a:rPr>
                        <a:t>Total No. of Images</a:t>
                      </a:r>
                      <a:endParaRPr lang="en-US" b="0">
                        <a:effectLst/>
                      </a:endParaRPr>
                    </a:p>
                  </a:txBody>
                  <a:tcPr marL="87464" marR="87464" anchor="ctr"/>
                </a:tc>
                <a:tc>
                  <a:txBody>
                    <a:bodyPr/>
                    <a:lstStyle/>
                    <a:p>
                      <a:pPr fontAlgn="ctr"/>
                      <a:r>
                        <a:rPr lang="en-US" b="1">
                          <a:effectLst/>
                        </a:rPr>
                        <a:t>715</a:t>
                      </a:r>
                      <a:endParaRPr lang="en-US" b="0">
                        <a:effectLst/>
                      </a:endParaRPr>
                    </a:p>
                  </a:txBody>
                  <a:tcPr marL="87464" marR="87464" anchor="ctr"/>
                </a:tc>
                <a:tc>
                  <a:txBody>
                    <a:bodyPr/>
                    <a:lstStyle/>
                    <a:p>
                      <a:pPr fontAlgn="ctr"/>
                      <a:r>
                        <a:rPr lang="en-US" b="1" dirty="0">
                          <a:effectLst/>
                        </a:rPr>
                        <a:t>135</a:t>
                      </a:r>
                      <a:endParaRPr lang="en-US" b="0" dirty="0">
                        <a:effectLst/>
                      </a:endParaRPr>
                    </a:p>
                  </a:txBody>
                  <a:tcPr marL="87464" marR="87464" anchor="ct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dirty="0">
                <a:latin typeface="Times New Roman" panose="02020603050405020304" pitchFamily="18" charset="0"/>
                <a:cs typeface="Times New Roman" panose="02020603050405020304" pitchFamily="18" charset="0"/>
              </a:rPr>
              <a:t>Sample </a:t>
            </a:r>
            <a:r>
              <a:rPr lang="en-IN" altLang="en-US" b="1" dirty="0" err="1">
                <a:latin typeface="Times New Roman" panose="02020603050405020304" pitchFamily="18" charset="0"/>
                <a:cs typeface="Times New Roman" panose="02020603050405020304" pitchFamily="18" charset="0"/>
              </a:rPr>
              <a:t>Datsets</a:t>
            </a:r>
            <a:endParaRPr lang="en-IN" altLang="en-US" b="1" dirty="0">
              <a:latin typeface="Times New Roman" panose="02020603050405020304" pitchFamily="18" charset="0"/>
              <a:cs typeface="Times New Roman" panose="02020603050405020304" pitchFamily="18" charset="0"/>
            </a:endParaRPr>
          </a:p>
        </p:txBody>
      </p:sp>
      <p:pic>
        <p:nvPicPr>
          <p:cNvPr id="4" name="Content Placeholder 3" descr="Screenshot (13)"/>
          <p:cNvPicPr>
            <a:picLocks noGrp="1" noChangeAspect="1"/>
          </p:cNvPicPr>
          <p:nvPr>
            <p:ph idx="1"/>
          </p:nvPr>
        </p:nvPicPr>
        <p:blipFill>
          <a:blip r:embed="rId1"/>
          <a:stretch>
            <a:fillRect/>
          </a:stretch>
        </p:blipFill>
        <p:spPr>
          <a:xfrm>
            <a:off x="2550407" y="1846263"/>
            <a:ext cx="7151511" cy="40227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dirty="0">
                <a:latin typeface="Times New Roman" panose="02020603050405020304" pitchFamily="18" charset="0"/>
                <a:cs typeface="Times New Roman" panose="02020603050405020304" pitchFamily="18" charset="0"/>
              </a:rPr>
              <a:t>Results</a:t>
            </a:r>
            <a:endParaRPr lang="en-IN" altLang="en-US" b="1" dirty="0">
              <a:latin typeface="Times New Roman" panose="02020603050405020304" pitchFamily="18" charset="0"/>
              <a:cs typeface="Times New Roman" panose="02020603050405020304" pitchFamily="18" charset="0"/>
            </a:endParaRPr>
          </a:p>
        </p:txBody>
      </p:sp>
      <p:pic>
        <p:nvPicPr>
          <p:cNvPr id="4" name="Content Placeholder 3" descr="Screenshot (9)"/>
          <p:cNvPicPr>
            <a:picLocks noGrp="1" noChangeAspect="1"/>
          </p:cNvPicPr>
          <p:nvPr>
            <p:ph idx="1"/>
          </p:nvPr>
        </p:nvPicPr>
        <p:blipFill>
          <a:blip r:embed="rId1"/>
          <a:stretch>
            <a:fillRect/>
          </a:stretch>
        </p:blipFill>
        <p:spPr>
          <a:xfrm>
            <a:off x="2550407" y="1846263"/>
            <a:ext cx="7151511" cy="40227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11)"/>
          <p:cNvPicPr>
            <a:picLocks noGrp="1" noChangeAspect="1"/>
          </p:cNvPicPr>
          <p:nvPr>
            <p:ph idx="1"/>
          </p:nvPr>
        </p:nvPicPr>
        <p:blipFill>
          <a:blip r:embed="rId1"/>
          <a:stretch>
            <a:fillRect/>
          </a:stretch>
        </p:blipFill>
        <p:spPr>
          <a:xfrm>
            <a:off x="2550407" y="1846263"/>
            <a:ext cx="7151511" cy="40227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12)"/>
          <p:cNvPicPr>
            <a:picLocks noGrp="1" noChangeAspect="1"/>
          </p:cNvPicPr>
          <p:nvPr>
            <p:ph idx="1"/>
          </p:nvPr>
        </p:nvPicPr>
        <p:blipFill>
          <a:blip r:embed="rId1"/>
          <a:stretch>
            <a:fillRect/>
          </a:stretch>
        </p:blipFill>
        <p:spPr>
          <a:xfrm>
            <a:off x="2550407" y="1846263"/>
            <a:ext cx="7151511" cy="40227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dirty="0">
                <a:latin typeface="Times New Roman" panose="02020603050405020304" pitchFamily="18" charset="0"/>
                <a:cs typeface="Times New Roman" panose="02020603050405020304" pitchFamily="18" charset="0"/>
              </a:rPr>
              <a:t>Future Work</a:t>
            </a:r>
            <a:endParaRPr lang="en-IN" alt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Future scope of this project will involve adding more parameters and factors like the financial ratios, multiple instances, etc.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more the parameters are taken into account more will be the accuracy. The algorithms can also be applied for analyzing the contents of public comments and thus determine</a:t>
            </a:r>
            <a:r>
              <a:rPr lang="en-I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patterns/relationships between the customer and the corporate employee.</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43735" y="2626995"/>
            <a:ext cx="10515600" cy="1325563"/>
          </a:xfrm>
        </p:spPr>
        <p:txBody>
          <a:bodyPr/>
          <a:lstStyle/>
          <a:p>
            <a:r>
              <a:rPr lang="en-IN" altLang="en-US" sz="8000" dirty="0"/>
              <a:t>       THANK YOU</a:t>
            </a:r>
            <a:endParaRPr lang="en-IN" altLang="en-US" sz="8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dirty="0"/>
              <a:t>ABSTRACT</a:t>
            </a:r>
            <a:endParaRPr lang="en-IN" altLang="en-US" b="1" dirty="0"/>
          </a:p>
        </p:txBody>
      </p:sp>
      <p:sp>
        <p:nvSpPr>
          <p:cNvPr id="3" name="Content Placeholder 2"/>
          <p:cNvSpPr>
            <a:spLocks noGrp="1"/>
          </p:cNvSpPr>
          <p:nvPr>
            <p:ph idx="1"/>
          </p:nvPr>
        </p:nvSpPr>
        <p:spPr>
          <a:xfrm>
            <a:off x="1097280" y="2312894"/>
            <a:ext cx="10058400" cy="3556200"/>
          </a:xfrm>
        </p:spPr>
        <p:txBody>
          <a:bodyPr>
            <a:noAutofit/>
          </a:bodyPr>
          <a:lstStyle/>
          <a:p>
            <a:r>
              <a:rPr lang="en-IN" altLang="en-US" dirty="0">
                <a:latin typeface="Times New Roman" panose="02020603050405020304" pitchFamily="18" charset="0"/>
                <a:cs typeface="Times New Roman" panose="02020603050405020304" pitchFamily="18" charset="0"/>
              </a:rPr>
              <a:t>Agriculture plays a crucial role in the Indian economy. Early detection of plants is very much essential to prevent crop loss and further spread of diseases.</a:t>
            </a:r>
            <a:endParaRPr lang="en-IN" altLang="en-US" dirty="0">
              <a:latin typeface="Times New Roman" panose="02020603050405020304" pitchFamily="18" charset="0"/>
              <a:cs typeface="Times New Roman" panose="02020603050405020304" pitchFamily="18" charset="0"/>
            </a:endParaRPr>
          </a:p>
          <a:p>
            <a:r>
              <a:rPr lang="en-IN" altLang="en-US" dirty="0">
                <a:latin typeface="Times New Roman" panose="02020603050405020304" pitchFamily="18" charset="0"/>
                <a:cs typeface="Times New Roman" panose="02020603050405020304" pitchFamily="18" charset="0"/>
              </a:rPr>
              <a:t>Most plants shows visible symptoms of the </a:t>
            </a:r>
            <a:r>
              <a:rPr lang="en-IN" altLang="en-US" dirty="0" err="1">
                <a:latin typeface="Times New Roman" panose="02020603050405020304" pitchFamily="18" charset="0"/>
                <a:cs typeface="Times New Roman" panose="02020603050405020304" pitchFamily="18" charset="0"/>
              </a:rPr>
              <a:t>disesase</a:t>
            </a:r>
            <a:r>
              <a:rPr lang="en-IN" altLang="en-US" dirty="0">
                <a:latin typeface="Times New Roman" panose="02020603050405020304" pitchFamily="18" charset="0"/>
                <a:cs typeface="Times New Roman" panose="02020603050405020304" pitchFamily="18" charset="0"/>
              </a:rPr>
              <a:t> on the leaf. </a:t>
            </a:r>
            <a:r>
              <a:rPr lang="en-IN" altLang="en-US" dirty="0" err="1">
                <a:latin typeface="Times New Roman" panose="02020603050405020304" pitchFamily="18" charset="0"/>
                <a:cs typeface="Times New Roman" panose="02020603050405020304" pitchFamily="18" charset="0"/>
              </a:rPr>
              <a:t>Hese</a:t>
            </a:r>
            <a:r>
              <a:rPr lang="en-IN" altLang="en-US" dirty="0">
                <a:latin typeface="Times New Roman" panose="02020603050405020304" pitchFamily="18" charset="0"/>
                <a:cs typeface="Times New Roman" panose="02020603050405020304" pitchFamily="18" charset="0"/>
              </a:rPr>
              <a:t> visible patterns can be identified t</a:t>
            </a:r>
            <a:r>
              <a:rPr lang="en-US" altLang="en-IN" dirty="0">
                <a:latin typeface="Times New Roman" panose="02020603050405020304" pitchFamily="18" charset="0"/>
                <a:cs typeface="Times New Roman" panose="02020603050405020304" pitchFamily="18" charset="0"/>
              </a:rPr>
              <a:t>o</a:t>
            </a:r>
            <a:r>
              <a:rPr lang="en-IN" altLang="en-US" dirty="0">
                <a:latin typeface="Times New Roman" panose="02020603050405020304" pitchFamily="18" charset="0"/>
                <a:cs typeface="Times New Roman" panose="02020603050405020304" pitchFamily="18" charset="0"/>
              </a:rPr>
              <a:t> correctly to predict the disease and take early action to prevent from damage of plants.</a:t>
            </a:r>
            <a:endParaRPr lang="en-IN" altLang="en-US" dirty="0">
              <a:latin typeface="Times New Roman" panose="02020603050405020304" pitchFamily="18" charset="0"/>
              <a:cs typeface="Times New Roman" panose="02020603050405020304" pitchFamily="18" charset="0"/>
            </a:endParaRPr>
          </a:p>
          <a:p>
            <a:r>
              <a:rPr lang="en-IN" altLang="en-US" dirty="0">
                <a:latin typeface="Times New Roman" panose="02020603050405020304" pitchFamily="18" charset="0"/>
                <a:cs typeface="Times New Roman" panose="02020603050405020304" pitchFamily="18" charset="0"/>
              </a:rPr>
              <a:t>The conventional method is the farmers manually observe the plant leaf and identify the type of disease. </a:t>
            </a:r>
            <a:endParaRPr lang="en-IN" altLang="en-US" dirty="0">
              <a:latin typeface="Times New Roman" panose="02020603050405020304" pitchFamily="18" charset="0"/>
              <a:cs typeface="Times New Roman" panose="02020603050405020304" pitchFamily="18" charset="0"/>
            </a:endParaRPr>
          </a:p>
          <a:p>
            <a:r>
              <a:rPr lang="en-IN" altLang="en-US" dirty="0">
                <a:latin typeface="Times New Roman" panose="02020603050405020304" pitchFamily="18" charset="0"/>
                <a:cs typeface="Times New Roman" panose="02020603050405020304" pitchFamily="18" charset="0"/>
              </a:rPr>
              <a:t>In this project, a Deep Learning model is trained to classify the different plant diseases.</a:t>
            </a:r>
            <a:endParaRPr lang="en-I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097280" y="2357718"/>
            <a:ext cx="10058400" cy="3511376"/>
          </a:xfrm>
        </p:spPr>
        <p:txBody>
          <a:bodyPr/>
          <a:lstStyle/>
          <a:p>
            <a:r>
              <a:rPr lang="en-IN" altLang="en-US" sz="2000" dirty="0"/>
              <a:t>The Convolutional Neural Network(CNN) modes is used due to its massive success in image-based classification. The Deep Learning model provides faster and more accurate predictions than manual observation of the plant leaf.</a:t>
            </a:r>
            <a:endParaRPr lang="en-IN" altLang="en-US" sz="2000" dirty="0"/>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b="1" dirty="0">
                <a:latin typeface="Times New Roman" panose="02020603050405020304" pitchFamily="18" charset="0"/>
                <a:cs typeface="Times New Roman" panose="02020603050405020304" pitchFamily="18" charset="0"/>
              </a:rPr>
              <a:t>Problem Statement</a:t>
            </a:r>
            <a:endParaRPr lang="en-IN" alt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97280" y="2411506"/>
            <a:ext cx="10058400" cy="3457588"/>
          </a:xfrm>
        </p:spPr>
        <p:txBody>
          <a:bodyPr/>
          <a:lstStyle/>
          <a:p>
            <a:r>
              <a:rPr lang="en-IN" altLang="en-US" dirty="0">
                <a:latin typeface="Times New Roman" panose="02020603050405020304" pitchFamily="18" charset="0"/>
                <a:cs typeface="Times New Roman" panose="02020603050405020304" pitchFamily="18" charset="0"/>
              </a:rPr>
              <a:t>Plant Disease is the significant challenge in the Agriculture Sector. Some of the plants shows visible symptoms on the plant leaf. These leaf patterns can be used to identify different diseases and take immediate action to prevent from spreading of the disease.</a:t>
            </a:r>
            <a:endParaRPr lang="en-IN" altLang="en-US" dirty="0">
              <a:latin typeface="Times New Roman" panose="02020603050405020304" pitchFamily="18" charset="0"/>
              <a:cs typeface="Times New Roman" panose="02020603050405020304" pitchFamily="18" charset="0"/>
            </a:endParaRPr>
          </a:p>
          <a:p>
            <a:r>
              <a:rPr lang="en-IN" altLang="en-US" dirty="0">
                <a:latin typeface="Times New Roman" panose="02020603050405020304" pitchFamily="18" charset="0"/>
                <a:cs typeface="Times New Roman" panose="02020603050405020304" pitchFamily="18" charset="0"/>
              </a:rPr>
              <a:t>Most of these plant diseases are difficult to detect through naked eyes. </a:t>
            </a:r>
            <a:endParaRPr lang="en-IN" altLang="en-US" dirty="0">
              <a:latin typeface="Times New Roman" panose="02020603050405020304" pitchFamily="18" charset="0"/>
              <a:cs typeface="Times New Roman" panose="02020603050405020304" pitchFamily="18" charset="0"/>
            </a:endParaRPr>
          </a:p>
          <a:p>
            <a:r>
              <a:rPr lang="en-IN" altLang="en-US" dirty="0">
                <a:latin typeface="Times New Roman" panose="02020603050405020304" pitchFamily="18" charset="0"/>
                <a:cs typeface="Times New Roman" panose="02020603050405020304" pitchFamily="18" charset="0"/>
              </a:rPr>
              <a:t>There are much research works done for plant leaf </a:t>
            </a:r>
            <a:r>
              <a:rPr lang="en-IN" altLang="en-US" dirty="0" err="1">
                <a:latin typeface="Times New Roman" panose="02020603050405020304" pitchFamily="18" charset="0"/>
                <a:cs typeface="Times New Roman" panose="02020603050405020304" pitchFamily="18" charset="0"/>
              </a:rPr>
              <a:t>dieases</a:t>
            </a:r>
            <a:r>
              <a:rPr lang="en-IN" altLang="en-US" dirty="0">
                <a:latin typeface="Times New Roman" panose="02020603050405020304" pitchFamily="18" charset="0"/>
                <a:cs typeface="Times New Roman" panose="02020603050405020304" pitchFamily="18" charset="0"/>
              </a:rPr>
              <a:t> identification using Machine Learning and Deep Learning models.</a:t>
            </a:r>
            <a:endParaRPr lang="en-I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b="1" dirty="0">
                <a:latin typeface="Times New Roman" panose="02020603050405020304" pitchFamily="18" charset="0"/>
                <a:cs typeface="Times New Roman" panose="02020603050405020304" pitchFamily="18" charset="0"/>
              </a:rPr>
              <a:t>Why Deep Learning</a:t>
            </a:r>
            <a:endParaRPr lang="en-IN" alt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97280" y="2465294"/>
            <a:ext cx="10058400" cy="3403800"/>
          </a:xfrm>
        </p:spPr>
        <p:txBody>
          <a:bodyPr/>
          <a:lstStyle/>
          <a:p>
            <a:r>
              <a:rPr lang="en-IN" altLang="en-US" dirty="0">
                <a:latin typeface="Times New Roman" panose="02020603050405020304" pitchFamily="18" charset="0"/>
                <a:cs typeface="Times New Roman" panose="02020603050405020304" pitchFamily="18" charset="0"/>
              </a:rPr>
              <a:t>Deep Learning is a type of Machine Learning and Artificial Intelligence  that imitates the way humans gain certain types of knowledge.</a:t>
            </a:r>
            <a:endParaRPr lang="en-IN" altLang="en-US" dirty="0">
              <a:latin typeface="Times New Roman" panose="02020603050405020304" pitchFamily="18" charset="0"/>
              <a:cs typeface="Times New Roman" panose="02020603050405020304" pitchFamily="18" charset="0"/>
            </a:endParaRPr>
          </a:p>
          <a:p>
            <a:r>
              <a:rPr lang="en-IN" altLang="en-US" dirty="0">
                <a:latin typeface="Times New Roman" panose="02020603050405020304" pitchFamily="18" charset="0"/>
                <a:cs typeface="Times New Roman" panose="02020603050405020304" pitchFamily="18" charset="0"/>
              </a:rPr>
              <a:t>The deep learning model uses an </a:t>
            </a:r>
            <a:r>
              <a:rPr lang="en-IN" altLang="en-US" dirty="0" err="1">
                <a:latin typeface="Times New Roman" panose="02020603050405020304" pitchFamily="18" charset="0"/>
                <a:cs typeface="Times New Roman" panose="02020603050405020304" pitchFamily="18" charset="0"/>
              </a:rPr>
              <a:t>artifical</a:t>
            </a:r>
            <a:r>
              <a:rPr lang="en-IN" altLang="en-US" dirty="0">
                <a:latin typeface="Times New Roman" panose="02020603050405020304" pitchFamily="18" charset="0"/>
                <a:cs typeface="Times New Roman" panose="02020603050405020304" pitchFamily="18" charset="0"/>
              </a:rPr>
              <a:t> neural network that can learn features from an input image and make intelligent decisions on its own.</a:t>
            </a:r>
            <a:endParaRPr lang="en-IN" altLang="en-US" dirty="0">
              <a:latin typeface="Times New Roman" panose="02020603050405020304" pitchFamily="18" charset="0"/>
              <a:cs typeface="Times New Roman" panose="02020603050405020304" pitchFamily="18" charset="0"/>
            </a:endParaRPr>
          </a:p>
          <a:p>
            <a:r>
              <a:rPr lang="en-IN" altLang="en-US" dirty="0">
                <a:latin typeface="Times New Roman" panose="02020603050405020304" pitchFamily="18" charset="0"/>
                <a:cs typeface="Times New Roman" panose="02020603050405020304" pitchFamily="18" charset="0"/>
              </a:rPr>
              <a:t>Thus deep learning models are far more capable than the standard machine learning models for image-based classification.</a:t>
            </a:r>
            <a:endParaRPr lang="en-I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dirty="0">
                <a:latin typeface="Times New Roman" panose="02020603050405020304" pitchFamily="18" charset="0"/>
                <a:cs typeface="Times New Roman" panose="02020603050405020304" pitchFamily="18" charset="0"/>
              </a:rPr>
              <a:t>Objectives</a:t>
            </a:r>
            <a:endParaRPr lang="en-IN" alt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97280" y="2456596"/>
            <a:ext cx="10058400" cy="3412497"/>
          </a:xfrm>
        </p:spPr>
        <p:txBody>
          <a:bodyPr>
            <a:normAutofit/>
          </a:bodyPr>
          <a:lstStyle/>
          <a:p>
            <a:pPr>
              <a:lnSpc>
                <a:spcPct val="150000"/>
              </a:lnSpc>
            </a:pPr>
            <a:r>
              <a:rPr lang="en-IN" altLang="en-US" dirty="0">
                <a:latin typeface="Times New Roman" panose="02020603050405020304" pitchFamily="18" charset="0"/>
                <a:cs typeface="Times New Roman" panose="02020603050405020304" pitchFamily="18" charset="0"/>
                <a:sym typeface="+mn-ea"/>
              </a:rPr>
              <a:t>We are going</a:t>
            </a:r>
            <a:r>
              <a:rPr lang="en-US" dirty="0">
                <a:latin typeface="Times New Roman" panose="02020603050405020304" pitchFamily="18" charset="0"/>
                <a:cs typeface="Times New Roman" panose="02020603050405020304" pitchFamily="18" charset="0"/>
                <a:sym typeface="+mn-ea"/>
              </a:rPr>
              <a:t> find out whether the leaf is diseased or healthy, certain steps must be followed. i.e., Preprocessing, Feature extraction, Training of classifier and Classification.</a:t>
            </a: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sym typeface="+mn-ea"/>
              </a:rPr>
              <a:t>Preprocessing of image, is bringing all the images size to a reduced uniform size.</a:t>
            </a: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sym typeface="+mn-ea"/>
              </a:rPr>
              <a:t>Then comes extracting features of a preprocessed image which is done with the help of HOG.</a:t>
            </a:r>
            <a:endParaRPr lang="en-US" dirty="0">
              <a:latin typeface="Times New Roman" panose="02020603050405020304" pitchFamily="18" charset="0"/>
              <a:cs typeface="Times New Roman" panose="02020603050405020304" pitchFamily="18" charset="0"/>
            </a:endParaRPr>
          </a:p>
          <a:p>
            <a:endParaRPr lang="en-IN" altLang="en-US" dirty="0">
              <a:latin typeface="Times New Roman" panose="02020603050405020304" pitchFamily="18" charset="0"/>
              <a:cs typeface="Times New Roman" panose="02020603050405020304" pitchFamily="18" charset="0"/>
            </a:endParaRPr>
          </a:p>
        </p:txBody>
      </p:sp>
      <p:sp>
        <p:nvSpPr>
          <p:cNvPr id="4" name="Text Box 3"/>
          <p:cNvSpPr txBox="1"/>
          <p:nvPr/>
        </p:nvSpPr>
        <p:spPr>
          <a:xfrm>
            <a:off x="3327400" y="1005840"/>
            <a:ext cx="309880" cy="368300"/>
          </a:xfrm>
          <a:prstGeom prst="rect">
            <a:avLst/>
          </a:prstGeom>
          <a:noFill/>
        </p:spPr>
        <p:txBody>
          <a:bodyPr wrap="none" rtlCol="0">
            <a:spAutoFit/>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dirty="0">
                <a:latin typeface="Times New Roman" panose="02020603050405020304" pitchFamily="18" charset="0"/>
                <a:cs typeface="Times New Roman" panose="02020603050405020304" pitchFamily="18" charset="0"/>
              </a:rPr>
              <a:t>Why Convolutional Neural Network(CNN)</a:t>
            </a:r>
            <a:endParaRPr lang="en-IN" alt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IN" altLang="en-US" dirty="0">
                <a:latin typeface="Times New Roman" panose="02020603050405020304" pitchFamily="18" charset="0"/>
                <a:cs typeface="Times New Roman" panose="02020603050405020304" pitchFamily="18" charset="0"/>
              </a:rPr>
              <a:t>The working model uses convolutional neural networks and transfer learning to classify different plant diseases. </a:t>
            </a:r>
            <a:endParaRPr lang="en-IN" altLang="en-US" dirty="0">
              <a:latin typeface="Times New Roman" panose="02020603050405020304" pitchFamily="18" charset="0"/>
              <a:cs typeface="Times New Roman" panose="02020603050405020304" pitchFamily="18" charset="0"/>
            </a:endParaRPr>
          </a:p>
          <a:p>
            <a:r>
              <a:rPr lang="en-IN" altLang="en-US" dirty="0">
                <a:latin typeface="Times New Roman" panose="02020603050405020304" pitchFamily="18" charset="0"/>
                <a:cs typeface="Times New Roman" panose="02020603050405020304" pitchFamily="18" charset="0"/>
              </a:rPr>
              <a:t>CNN is a type of deep learning neural network and has good success in image-based classification.</a:t>
            </a:r>
            <a:endParaRPr lang="en-IN" altLang="en-US" dirty="0">
              <a:latin typeface="Times New Roman" panose="02020603050405020304" pitchFamily="18" charset="0"/>
              <a:cs typeface="Times New Roman" panose="02020603050405020304" pitchFamily="18" charset="0"/>
            </a:endParaRPr>
          </a:p>
          <a:p>
            <a:r>
              <a:rPr lang="en-IN" altLang="en-US" dirty="0">
                <a:latin typeface="Times New Roman" panose="02020603050405020304" pitchFamily="18" charset="0"/>
                <a:cs typeface="Times New Roman" panose="02020603050405020304" pitchFamily="18" charset="0"/>
              </a:rPr>
              <a:t>The proposed system is faster and more accurate than the conventional way of manual observation of each plant.</a:t>
            </a:r>
            <a:endParaRPr lang="en-IN" altLang="en-US" dirty="0">
              <a:latin typeface="Times New Roman" panose="02020603050405020304" pitchFamily="18" charset="0"/>
              <a:cs typeface="Times New Roman" panose="02020603050405020304" pitchFamily="18" charset="0"/>
            </a:endParaRPr>
          </a:p>
          <a:p>
            <a:r>
              <a:rPr lang="en-IN" altLang="en-US" dirty="0">
                <a:latin typeface="Times New Roman" panose="02020603050405020304" pitchFamily="18" charset="0"/>
                <a:cs typeface="Times New Roman" panose="02020603050405020304" pitchFamily="18" charset="0"/>
              </a:rPr>
              <a:t>Deploying such project into web application can help farmers to detect disease of the plant by pictures and take necessary actions to avoid diseases spread.</a:t>
            </a:r>
            <a:endParaRPr lang="en-I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sym typeface="+mn-ea"/>
              </a:rPr>
              <a:t>Methodology</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7500"/>
          </a:bodyPr>
          <a:lstStyle/>
          <a:p>
            <a:pPr marL="0" indent="0">
              <a:lnSpc>
                <a:spcPct val="150000"/>
              </a:lnSpc>
              <a:buNone/>
            </a:pPr>
            <a:r>
              <a:rPr lang="en-US" u="sng" dirty="0">
                <a:latin typeface="Times New Roman" panose="02020603050405020304" pitchFamily="18" charset="0"/>
                <a:cs typeface="Times New Roman" panose="02020603050405020304" pitchFamily="18" charset="0"/>
                <a:sym typeface="+mn-ea"/>
              </a:rPr>
              <a:t>Step 1</a:t>
            </a:r>
            <a:r>
              <a:rPr lang="en-US" dirty="0">
                <a:latin typeface="Times New Roman" panose="02020603050405020304" pitchFamily="18" charset="0"/>
                <a:cs typeface="Times New Roman" panose="02020603050405020304" pitchFamily="18" charset="0"/>
                <a:sym typeface="+mn-ea"/>
              </a:rPr>
              <a:t> : Firstly, collecting data from the freely available open source  dataset , The dataset consists of both healthy and infected leaves.</a:t>
            </a:r>
            <a:endParaRPr lang="en-US" dirty="0">
              <a:latin typeface="Times New Roman" panose="02020603050405020304" pitchFamily="18" charset="0"/>
              <a:cs typeface="Times New Roman" panose="02020603050405020304" pitchFamily="18" charset="0"/>
            </a:endParaRPr>
          </a:p>
          <a:p>
            <a:pPr marL="0" indent="0">
              <a:lnSpc>
                <a:spcPct val="150000"/>
              </a:lnSpc>
              <a:buNone/>
            </a:pPr>
            <a:r>
              <a:rPr lang="en-US" u="sng" dirty="0">
                <a:latin typeface="Times New Roman" panose="02020603050405020304" pitchFamily="18" charset="0"/>
                <a:cs typeface="Times New Roman" panose="02020603050405020304" pitchFamily="18" charset="0"/>
                <a:sym typeface="+mn-ea"/>
              </a:rPr>
              <a:t>Step 2</a:t>
            </a:r>
            <a:r>
              <a:rPr lang="en-US" dirty="0">
                <a:latin typeface="Times New Roman" panose="02020603050405020304" pitchFamily="18" charset="0"/>
                <a:cs typeface="Times New Roman" panose="02020603050405020304" pitchFamily="18" charset="0"/>
                <a:sym typeface="+mn-ea"/>
              </a:rPr>
              <a:t> : Now , the images are resized to smaller pixel size in order to speed up the computations. The acquired images contain some noise, this noise is removed using some filtering techniques.</a:t>
            </a:r>
            <a:endParaRPr lang="en-US" dirty="0">
              <a:latin typeface="Times New Roman" panose="02020603050405020304" pitchFamily="18" charset="0"/>
              <a:cs typeface="Times New Roman" panose="02020603050405020304" pitchFamily="18" charset="0"/>
            </a:endParaRPr>
          </a:p>
          <a:p>
            <a:pPr marL="0" indent="0">
              <a:lnSpc>
                <a:spcPct val="150000"/>
              </a:lnSpc>
              <a:buNone/>
            </a:pPr>
            <a:r>
              <a:rPr lang="en-US" u="sng" dirty="0">
                <a:latin typeface="Times New Roman" panose="02020603050405020304" pitchFamily="18" charset="0"/>
                <a:cs typeface="Times New Roman" panose="02020603050405020304" pitchFamily="18" charset="0"/>
                <a:sym typeface="+mn-ea"/>
              </a:rPr>
              <a:t>Step 3</a:t>
            </a:r>
            <a:r>
              <a:rPr lang="en-US" dirty="0">
                <a:latin typeface="Times New Roman" panose="02020603050405020304" pitchFamily="18" charset="0"/>
                <a:cs typeface="Times New Roman" panose="02020603050405020304" pitchFamily="18" charset="0"/>
                <a:sym typeface="+mn-ea"/>
              </a:rPr>
              <a:t> : </a:t>
            </a:r>
            <a:r>
              <a:rPr lang="en-US" dirty="0">
                <a:latin typeface="Times New Roman" panose="02020603050405020304" pitchFamily="18" charset="0"/>
                <a:ea typeface="Tahoma" panose="020B0604030504040204" pitchFamily="34" charset="0"/>
                <a:cs typeface="Times New Roman" panose="02020603050405020304" pitchFamily="18" charset="0"/>
                <a:sym typeface="+mn-ea"/>
              </a:rPr>
              <a:t>After that images are present in RGB format which is not appropriate for further work as RGB format is unable to separate image intensity. </a:t>
            </a:r>
            <a:endParaRPr lang="en-US" dirty="0">
              <a:latin typeface="Times New Roman" panose="02020603050405020304" pitchFamily="18" charset="0"/>
              <a:ea typeface="Tahoma" panose="020B0604030504040204" pitchFamily="34" charset="0"/>
              <a:cs typeface="Times New Roman" panose="02020603050405020304" pitchFamily="18" charset="0"/>
            </a:endParaRP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sym typeface="+mn-ea"/>
              </a:rPr>
              <a:t>Methodology</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7500"/>
          </a:bodyPr>
          <a:lstStyle/>
          <a:p>
            <a:pPr marL="0" indent="0">
              <a:lnSpc>
                <a:spcPct val="150000"/>
              </a:lnSpc>
              <a:buNone/>
            </a:pPr>
            <a:r>
              <a:rPr lang="en-US" u="sng" dirty="0">
                <a:latin typeface="Times New Roman" panose="02020603050405020304" pitchFamily="18" charset="0"/>
                <a:cs typeface="Times New Roman" panose="02020603050405020304" pitchFamily="18" charset="0"/>
                <a:sym typeface="+mn-ea"/>
              </a:rPr>
              <a:t>Step 4</a:t>
            </a:r>
            <a:r>
              <a:rPr lang="en-US" dirty="0">
                <a:latin typeface="Times New Roman" panose="02020603050405020304" pitchFamily="18" charset="0"/>
                <a:cs typeface="Times New Roman" panose="02020603050405020304" pitchFamily="18" charset="0"/>
                <a:sym typeface="+mn-ea"/>
              </a:rPr>
              <a:t> : Hence it is converted to another color space that is HSV which separate color from intensity. Also, RGB color space is noisier than HSV.</a:t>
            </a:r>
            <a:endParaRPr lang="en-US" u="sng" dirty="0">
              <a:latin typeface="Times New Roman" panose="02020603050405020304" pitchFamily="18" charset="0"/>
              <a:cs typeface="Times New Roman" panose="02020603050405020304" pitchFamily="18" charset="0"/>
            </a:endParaRPr>
          </a:p>
          <a:p>
            <a:pPr marL="0" indent="0">
              <a:lnSpc>
                <a:spcPct val="150000"/>
              </a:lnSpc>
              <a:buNone/>
            </a:pPr>
            <a:r>
              <a:rPr lang="en-US" u="sng" dirty="0">
                <a:latin typeface="Times New Roman" panose="02020603050405020304" pitchFamily="18" charset="0"/>
                <a:cs typeface="Times New Roman" panose="02020603050405020304" pitchFamily="18" charset="0"/>
                <a:sym typeface="+mn-ea"/>
              </a:rPr>
              <a:t>Step 5</a:t>
            </a:r>
            <a:r>
              <a:rPr lang="en-US" dirty="0">
                <a:latin typeface="Times New Roman" panose="02020603050405020304" pitchFamily="18" charset="0"/>
                <a:cs typeface="Times New Roman" panose="02020603050405020304" pitchFamily="18" charset="0"/>
                <a:sym typeface="+mn-ea"/>
              </a:rPr>
              <a:t> : In this step, segmentation of images is done in order to separate the leaves from the background , segmentation is done through k-means clustering.</a:t>
            </a:r>
            <a:endParaRPr lang="en-US" dirty="0">
              <a:latin typeface="Times New Roman" panose="02020603050405020304" pitchFamily="18" charset="0"/>
              <a:cs typeface="Times New Roman" panose="02020603050405020304" pitchFamily="18" charset="0"/>
            </a:endParaRPr>
          </a:p>
          <a:p>
            <a:pPr marL="0" indent="0">
              <a:lnSpc>
                <a:spcPct val="150000"/>
              </a:lnSpc>
              <a:buNone/>
            </a:pPr>
            <a:r>
              <a:rPr lang="en-US" u="sng" dirty="0">
                <a:latin typeface="Times New Roman" panose="02020603050405020304" pitchFamily="18" charset="0"/>
                <a:cs typeface="Times New Roman" panose="02020603050405020304" pitchFamily="18" charset="0"/>
                <a:sym typeface="+mn-ea"/>
              </a:rPr>
              <a:t>Step 6</a:t>
            </a:r>
            <a:r>
              <a:rPr lang="en-US" dirty="0">
                <a:latin typeface="Times New Roman" panose="02020603050405020304" pitchFamily="18" charset="0"/>
                <a:cs typeface="Times New Roman" panose="02020603050405020304" pitchFamily="18" charset="0"/>
                <a:sym typeface="+mn-ea"/>
              </a:rPr>
              <a:t> : Now, we have to classify the type of disease on the leaf of the plant. So, we have plenty of machine learning algorithms that we can apply on this dataset.</a:t>
            </a:r>
            <a:endParaRPr lang="en-US"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4234</Words>
  <Application>WPS Presentation</Application>
  <PresentationFormat>Widescreen</PresentationFormat>
  <Paragraphs>95</Paragraphs>
  <Slides>18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Arial</vt:lpstr>
      <vt:lpstr>SimSun</vt:lpstr>
      <vt:lpstr>Wingdings</vt:lpstr>
      <vt:lpstr>Calibri</vt:lpstr>
      <vt:lpstr>Times New Roman</vt:lpstr>
      <vt:lpstr>Tahoma</vt:lpstr>
      <vt:lpstr>Microsoft YaHei</vt:lpstr>
      <vt:lpstr>Arial Unicode MS</vt:lpstr>
      <vt:lpstr>Calibri Light</vt:lpstr>
      <vt:lpstr>Retrospect</vt:lpstr>
      <vt:lpstr>IMAGE-BASED PLANT DISEASE DETECTION USING  DEEP LEARNING</vt:lpstr>
      <vt:lpstr>ABSTRACT</vt:lpstr>
      <vt:lpstr>PowerPoint 演示文稿</vt:lpstr>
      <vt:lpstr>Problem Statement</vt:lpstr>
      <vt:lpstr>Why Deep Learning</vt:lpstr>
      <vt:lpstr>Objectives</vt:lpstr>
      <vt:lpstr>Why Convolutional Neural Network(CNN)</vt:lpstr>
      <vt:lpstr>Methodology</vt:lpstr>
      <vt:lpstr>Methodology</vt:lpstr>
      <vt:lpstr>Convolutional Neural Network</vt:lpstr>
      <vt:lpstr>PowerPoint 演示文稿</vt:lpstr>
      <vt:lpstr>Datasets</vt:lpstr>
      <vt:lpstr>Sample Datsets</vt:lpstr>
      <vt:lpstr>Results</vt:lpstr>
      <vt:lpstr>PowerPoint 演示文稿</vt:lpstr>
      <vt:lpstr>PowerPoint 演示文稿</vt:lpstr>
      <vt:lpstr>Future Work</vt:lpstr>
      <vt:lpstr>       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PLANT DISEASE DETECTION USING  DEEP LEARNING</dc:title>
  <dc:creator/>
  <cp:lastModifiedBy>saisw</cp:lastModifiedBy>
  <cp:revision>17</cp:revision>
  <dcterms:created xsi:type="dcterms:W3CDTF">2022-09-16T15:46:00Z</dcterms:created>
  <dcterms:modified xsi:type="dcterms:W3CDTF">2023-05-17T04:35:07Z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6EBC989FD4754F1EB0F5EF0EC6C142C6</vt:lpwstr>
  </property>
  <property fmtid="{D5CDD505-2E9C-101B-9397-08002B2CF9AE}" pid="3" name="KSOProductBuildVer">
    <vt:lpwstr>1033-11.2.0.11537</vt:lpwstr>
  </property>
</Properties>
</file>